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59C6658-187F-4586-A501-AC8F6240B3A9}">
          <p14:sldIdLst>
            <p14:sldId id="257"/>
            <p14:sldId id="258"/>
          </p14:sldIdLst>
        </p14:section>
        <p14:section name="제목 없는 구역" id="{6CDF6BAF-FEC4-4574-BCF5-901C9F0DC4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ME" initials="H" lastIdx="1" clrIdx="0">
    <p:extLst>
      <p:ext uri="{19B8F6BF-5375-455C-9EA6-DF929625EA0E}">
        <p15:presenceInfo xmlns:p15="http://schemas.microsoft.com/office/powerpoint/2012/main" userId="HO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CC00FF"/>
    <a:srgbClr val="6699FF"/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6370" autoAdjust="0"/>
  </p:normalViewPr>
  <p:slideViewPr>
    <p:cSldViewPr snapToGrid="0">
      <p:cViewPr varScale="1">
        <p:scale>
          <a:sx n="111" d="100"/>
          <a:sy n="111" d="100"/>
        </p:scale>
        <p:origin x="81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6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13576195-3934-41CB-943D-62EFB128AF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9A7C45-CDD7-4ACC-8947-D4F0C28CBE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C1E96F-1450-47C8-BC5E-20BDDE79B16E}" type="datetimeFigureOut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18FA7A7-4A5D-4D8B-8412-7721E7772A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77DA3C-0326-4C6B-A010-B5A76E827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F65B693-FCBE-4807-B24B-2E6F2A552D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924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902597" y="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0278F33B-6A72-466E-AC78-D7774B57A018}" type="datetimeFigureOut">
              <a:rPr lang="ko-KR" altLang="en-US" smtClean="0"/>
              <a:pPr/>
              <a:t>2024-11-05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95BF3069-58C1-4E75-A0DA-0FCC5CD8D12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67798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		</a:t>
            </a:r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068FC-6D96-4D83-8ED1-BBD314660461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7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B67B-A022-4A6C-BA6A-44D8B15CA2B6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3F7BD64-9FB2-44A4-97E5-33834400140B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8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6293D-1682-432A-AFD3-2EC2D49F4DE6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67756-CE92-4DA9-A8FF-E78C60942AE5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7F81B-107D-45C0-92F2-E75A68E805D5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6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B503-BD8C-48D2-9981-D7E94BC5D52D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33FCB-B616-4507-8E7B-56F4A774DC7A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3198B-89F2-4592-81B5-B4260F2E8CF1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FB2C-4399-4D02-9342-035623371792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95750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55D8D-074C-4393-A22C-52AC19CF11A3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43306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0F6D-1164-45D3-A5E0-4B587FD38F0E}" type="datetime1">
              <a:rPr lang="en-US" altLang="ko-KR" smtClean="0"/>
              <a:t>11/5/2024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1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hyperlink" Target="NULL" TargetMode="External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x328285360" descr="EMB00001b2406d9">
            <a:extLst>
              <a:ext uri="{FF2B5EF4-FFF2-40B4-BE49-F238E27FC236}">
                <a16:creationId xmlns:a16="http://schemas.microsoft.com/office/drawing/2014/main" id="{C4FCAE46-C7C1-484D-914D-93C647CA7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927" y="175010"/>
            <a:ext cx="569970" cy="521510"/>
          </a:xfrm>
          <a:prstGeom prst="ellipse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4191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9B19F-AC5C-48E0-8805-921F20DA7E2B}"/>
              </a:ext>
            </a:extLst>
          </p:cNvPr>
          <p:cNvSpPr txBox="1"/>
          <p:nvPr/>
        </p:nvSpPr>
        <p:spPr>
          <a:xfrm>
            <a:off x="6138286" y="1241395"/>
            <a:ext cx="2769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지난 활동모습 엿보기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(10</a:t>
            </a:r>
            <a:r>
              <a:rPr lang="ko-KR" altLang="en-US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월</a:t>
            </a:r>
            <a:r>
              <a:rPr lang="en-US" altLang="ko-KR" sz="20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)</a:t>
            </a:r>
            <a:endParaRPr lang="en-US" altLang="ko-K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9DF5C1-F085-4438-AD1F-B414A4C5DCD6}"/>
              </a:ext>
            </a:extLst>
          </p:cNvPr>
          <p:cNvSpPr txBox="1"/>
          <p:nvPr/>
        </p:nvSpPr>
        <p:spPr>
          <a:xfrm>
            <a:off x="5961550" y="1739998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어르신께서 충무무공훈장을 받으셨습니다</a:t>
            </a:r>
            <a:r>
              <a:rPr lang="en-US" altLang="ko-KR" sz="1500" b="1" dirty="0"/>
              <a:t>.(</a:t>
            </a:r>
            <a:r>
              <a:rPr lang="ko-KR" altLang="en-US" sz="1500" b="1" dirty="0" err="1"/>
              <a:t>황백규</a:t>
            </a:r>
            <a:r>
              <a:rPr lang="ko-KR" altLang="en-US" sz="1500" b="1" dirty="0"/>
              <a:t> 어르신</a:t>
            </a:r>
            <a:r>
              <a:rPr lang="en-US" altLang="ko-KR" sz="1500" b="1" dirty="0"/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57D1E7-BD2C-4681-B8E6-E986C3C2C50D}"/>
              </a:ext>
            </a:extLst>
          </p:cNvPr>
          <p:cNvSpPr txBox="1"/>
          <p:nvPr/>
        </p:nvSpPr>
        <p:spPr>
          <a:xfrm>
            <a:off x="5628059" y="4643627"/>
            <a:ext cx="127392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신나는 </a:t>
            </a:r>
            <a:endParaRPr lang="en-US" altLang="ko-KR" sz="1100" b="1" dirty="0"/>
          </a:p>
          <a:p>
            <a:r>
              <a:rPr lang="ko-KR" altLang="en-US" sz="1100" b="1" dirty="0"/>
              <a:t>노래교실 및 </a:t>
            </a:r>
            <a:endParaRPr lang="en-US" altLang="ko-KR" sz="1100" b="1" dirty="0"/>
          </a:p>
          <a:p>
            <a:r>
              <a:rPr lang="ko-KR" altLang="en-US" sz="1100" b="1" dirty="0"/>
              <a:t>다양한 </a:t>
            </a:r>
            <a:endParaRPr lang="en-US" altLang="ko-KR" sz="1100" b="1" dirty="0"/>
          </a:p>
          <a:p>
            <a:r>
              <a:rPr lang="ko-KR" altLang="en-US" sz="1100" b="1" dirty="0"/>
              <a:t>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E0303B-C521-44EB-ADB2-7E4658D0C15A}"/>
              </a:ext>
            </a:extLst>
          </p:cNvPr>
          <p:cNvSpPr txBox="1"/>
          <p:nvPr/>
        </p:nvSpPr>
        <p:spPr>
          <a:xfrm>
            <a:off x="5625642" y="5763502"/>
            <a:ext cx="16166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/>
              <a:t>미술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음악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교구 등 </a:t>
            </a:r>
            <a:br>
              <a:rPr lang="en-US" altLang="ko-KR" sz="1100" b="1" dirty="0"/>
            </a:br>
            <a:r>
              <a:rPr lang="ko-KR" altLang="en-US" sz="1100" b="1" dirty="0"/>
              <a:t>맞춤 프로그램을</a:t>
            </a:r>
            <a:endParaRPr lang="en-US" altLang="ko-KR" sz="1100" b="1" dirty="0"/>
          </a:p>
          <a:p>
            <a:r>
              <a:rPr lang="ko-KR" altLang="en-US" sz="1100" b="1" dirty="0"/>
              <a:t>진행하였습니다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BAF0E-3582-4662-A573-F47D0534CA86}"/>
              </a:ext>
            </a:extLst>
          </p:cNvPr>
          <p:cNvSpPr txBox="1"/>
          <p:nvPr/>
        </p:nvSpPr>
        <p:spPr>
          <a:xfrm>
            <a:off x="1670131" y="1432864"/>
            <a:ext cx="237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11</a:t>
            </a:r>
            <a:r>
              <a:rPr lang="ko-KR" altLang="en-US" sz="2000" b="1" dirty="0"/>
              <a:t>월 프로그램 안내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9EE47A-D08F-4898-95B9-05D832A0E930}"/>
              </a:ext>
            </a:extLst>
          </p:cNvPr>
          <p:cNvSpPr txBox="1"/>
          <p:nvPr/>
        </p:nvSpPr>
        <p:spPr>
          <a:xfrm>
            <a:off x="421414" y="2077325"/>
            <a:ext cx="5439817" cy="703526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/>
              <a:t>매일매일 어르신들에게 신체활동과  재활운동을 </a:t>
            </a:r>
            <a:r>
              <a:rPr lang="ko-KR" altLang="en-US" sz="1400" b="1" dirty="0" err="1"/>
              <a:t>진행하고있으며</a:t>
            </a:r>
            <a:endParaRPr lang="en-US" altLang="ko-KR" sz="1400" b="1" dirty="0"/>
          </a:p>
          <a:p>
            <a:pPr>
              <a:lnSpc>
                <a:spcPct val="150000"/>
              </a:lnSpc>
            </a:pPr>
            <a:r>
              <a:rPr lang="ko-KR" altLang="en-US" sz="1400" b="1" dirty="0"/>
              <a:t>또한 어르신들에게 맞춤형 특화 프로그램을 진행하고 있습니다</a:t>
            </a:r>
            <a:r>
              <a:rPr lang="en-US" altLang="ko-KR" sz="1400" b="1" dirty="0"/>
              <a:t>. </a:t>
            </a:r>
            <a:endParaRPr lang="ko-KR" altLang="en-US" sz="1400" b="1" dirty="0"/>
          </a:p>
        </p:txBody>
      </p:sp>
      <p:graphicFrame>
        <p:nvGraphicFramePr>
          <p:cNvPr id="36" name="표 35">
            <a:extLst>
              <a:ext uri="{FF2B5EF4-FFF2-40B4-BE49-F238E27FC236}">
                <a16:creationId xmlns:a16="http://schemas.microsoft.com/office/drawing/2014/main" id="{59674362-CBDD-470E-8290-EE1D9A128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288448"/>
              </p:ext>
            </p:extLst>
          </p:nvPr>
        </p:nvGraphicFramePr>
        <p:xfrm>
          <a:off x="22881" y="2926080"/>
          <a:ext cx="5665668" cy="291909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>
                    <a:prstClr val="black">
                      <a:alpha val="50000"/>
                    </a:prstClr>
                  </a:inn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927987">
                  <a:extLst>
                    <a:ext uri="{9D8B030D-6E8A-4147-A177-3AD203B41FA5}">
                      <a16:colId xmlns:a16="http://schemas.microsoft.com/office/drawing/2014/main" val="1212249782"/>
                    </a:ext>
                  </a:extLst>
                </a:gridCol>
                <a:gridCol w="920728">
                  <a:extLst>
                    <a:ext uri="{9D8B030D-6E8A-4147-A177-3AD203B41FA5}">
                      <a16:colId xmlns:a16="http://schemas.microsoft.com/office/drawing/2014/main" val="255768488"/>
                    </a:ext>
                  </a:extLst>
                </a:gridCol>
                <a:gridCol w="896165">
                  <a:extLst>
                    <a:ext uri="{9D8B030D-6E8A-4147-A177-3AD203B41FA5}">
                      <a16:colId xmlns:a16="http://schemas.microsoft.com/office/drawing/2014/main" val="3146956174"/>
                    </a:ext>
                  </a:extLst>
                </a:gridCol>
                <a:gridCol w="970715">
                  <a:extLst>
                    <a:ext uri="{9D8B030D-6E8A-4147-A177-3AD203B41FA5}">
                      <a16:colId xmlns:a16="http://schemas.microsoft.com/office/drawing/2014/main" val="2712304760"/>
                    </a:ext>
                  </a:extLst>
                </a:gridCol>
                <a:gridCol w="1064551">
                  <a:extLst>
                    <a:ext uri="{9D8B030D-6E8A-4147-A177-3AD203B41FA5}">
                      <a16:colId xmlns:a16="http://schemas.microsoft.com/office/drawing/2014/main" val="3961633638"/>
                    </a:ext>
                  </a:extLst>
                </a:gridCol>
                <a:gridCol w="885522">
                  <a:extLst>
                    <a:ext uri="{9D8B030D-6E8A-4147-A177-3AD203B41FA5}">
                      <a16:colId xmlns:a16="http://schemas.microsoft.com/office/drawing/2014/main" val="1636577872"/>
                    </a:ext>
                  </a:extLst>
                </a:gridCol>
              </a:tblGrid>
              <a:tr h="2578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월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/>
                        <a:t>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080736"/>
                  </a:ext>
                </a:extLst>
              </a:tr>
              <a:tr h="156562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청춘레크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힐링미술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그림그리기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힐링음악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마사지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종교활동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힐링동화</a:t>
                      </a: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색종이접기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힐링교구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건강체조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개인위생점검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실버레크</a:t>
                      </a:r>
                      <a:endParaRPr lang="ko-KR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실버체조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인지회복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/>
                        <a:t>마르페운동</a:t>
                      </a:r>
                      <a:endParaRPr lang="en-US" altLang="ko-KR" sz="1100" dirty="0"/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/>
                        <a:t>영화감상</a:t>
                      </a:r>
                      <a:endParaRPr lang="en-US" altLang="ko-K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21630"/>
                  </a:ext>
                </a:extLst>
              </a:tr>
              <a:tr h="10807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월별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2300" dirty="0"/>
                        <a:t>행사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공연활동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/>
                        <a:t>생신잔치</a:t>
                      </a:r>
                      <a:endParaRPr lang="en-US" altLang="ko-KR" sz="1100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err="1"/>
                        <a:t>달란트시장</a:t>
                      </a: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32722"/>
                  </a:ext>
                </a:extLst>
              </a:tr>
            </a:tbl>
          </a:graphicData>
        </a:graphic>
      </p:graphicFrame>
      <p:sp>
        <p:nvSpPr>
          <p:cNvPr id="37" name="제목 1">
            <a:extLst>
              <a:ext uri="{FF2B5EF4-FFF2-40B4-BE49-F238E27FC236}">
                <a16:creationId xmlns:a16="http://schemas.microsoft.com/office/drawing/2014/main" id="{F996A88C-8D59-415D-A8F1-CA1AAD2B2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086" y="163630"/>
            <a:ext cx="6522580" cy="492747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ko-KR" altLang="en-US" sz="3600" dirty="0">
                <a:latin typeface="+mn-lt"/>
                <a:ea typeface="HY엽서M" panose="02030600000101010101" pitchFamily="18" charset="-127"/>
              </a:rPr>
              <a:t> </a:t>
            </a:r>
            <a:r>
              <a:rPr lang="ko-KR" altLang="en-US" sz="3600" u="sng" dirty="0" err="1">
                <a:latin typeface="+mn-lt"/>
                <a:ea typeface="HY엽서M" panose="02030600000101010101" pitchFamily="18" charset="-127"/>
              </a:rPr>
              <a:t>샤론주간보호센터</a:t>
            </a:r>
            <a:r>
              <a:rPr lang="ko-KR" altLang="en-US" sz="3600" u="sng" dirty="0">
                <a:latin typeface="+mn-lt"/>
                <a:ea typeface="HY엽서M" panose="02030600000101010101" pitchFamily="18" charset="-127"/>
              </a:rPr>
              <a:t>   월간소식지</a:t>
            </a:r>
            <a:endParaRPr lang="ko-KR" altLang="en-US" sz="2800" dirty="0">
              <a:latin typeface="+mn-lt"/>
              <a:ea typeface="휴먼매직체" panose="02030504000101010101" pitchFamily="18" charset="-12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98953C-3BB3-4D2B-BE7F-1F3B501E97E3}"/>
              </a:ext>
            </a:extLst>
          </p:cNvPr>
          <p:cNvSpPr txBox="1"/>
          <p:nvPr/>
        </p:nvSpPr>
        <p:spPr>
          <a:xfrm>
            <a:off x="124351" y="6075923"/>
            <a:ext cx="38433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대전광역시 서구 </a:t>
            </a:r>
            <a:r>
              <a:rPr lang="ko-KR" altLang="en-US" sz="1500" b="1" dirty="0" err="1"/>
              <a:t>도산로</a:t>
            </a:r>
            <a:r>
              <a:rPr lang="en-US" altLang="ko-KR" sz="1500" b="1" dirty="0"/>
              <a:t>219   1</a:t>
            </a:r>
            <a:r>
              <a:rPr lang="ko-KR" altLang="en-US" sz="1500" b="1" dirty="0"/>
              <a:t>층 </a:t>
            </a:r>
            <a:r>
              <a:rPr lang="en-US" altLang="ko-KR" sz="1500" b="1" dirty="0"/>
              <a:t>( </a:t>
            </a:r>
            <a:r>
              <a:rPr lang="ko-KR" altLang="en-US" sz="1500" b="1" dirty="0"/>
              <a:t>변동</a:t>
            </a:r>
            <a:r>
              <a:rPr lang="en-US" altLang="ko-KR" sz="1500" b="1" dirty="0"/>
              <a:t>13-5 )</a:t>
            </a:r>
          </a:p>
          <a:p>
            <a:r>
              <a:rPr lang="ko-KR" altLang="en-US" sz="1500" b="1" dirty="0"/>
              <a:t>문의전화 </a:t>
            </a:r>
            <a:r>
              <a:rPr lang="en-US" altLang="ko-KR" sz="1500" b="1" dirty="0"/>
              <a:t>:</a:t>
            </a:r>
            <a:r>
              <a:rPr lang="ko-KR" altLang="en-US" sz="1500" b="1" dirty="0"/>
              <a:t> </a:t>
            </a:r>
            <a:r>
              <a:rPr lang="en-US" altLang="ko-KR" sz="1500" b="1" dirty="0"/>
              <a:t>042-525-9839</a:t>
            </a:r>
          </a:p>
          <a:p>
            <a:r>
              <a:rPr lang="ko-KR" altLang="en-US" sz="1500" b="1" dirty="0"/>
              <a:t>홈페이지</a:t>
            </a:r>
            <a:r>
              <a:rPr lang="en-US" altLang="ko-KR" sz="1500" b="1" dirty="0"/>
              <a:t>:</a:t>
            </a:r>
            <a:r>
              <a:rPr lang="en-US" altLang="ko-KR" sz="1600" dirty="0">
                <a:hlinkClick r:id="rId4" invalidUrl="http:///"/>
              </a:rPr>
              <a:t>http://</a:t>
            </a:r>
            <a:r>
              <a:rPr lang="ko-KR" altLang="en-US" sz="1600" dirty="0" err="1">
                <a:solidFill>
                  <a:srgbClr val="0000FF"/>
                </a:solidFill>
              </a:rPr>
              <a:t>샤론주간보호센터</a:t>
            </a:r>
            <a:r>
              <a:rPr lang="en-US" altLang="ko-KR" sz="1600" dirty="0">
                <a:solidFill>
                  <a:srgbClr val="0000FF"/>
                </a:solidFill>
              </a:rPr>
              <a:t>.</a:t>
            </a:r>
            <a:r>
              <a:rPr lang="en-US" altLang="ko-KR" sz="1600" dirty="0" err="1">
                <a:solidFill>
                  <a:srgbClr val="0000FF"/>
                </a:solidFill>
              </a:rPr>
              <a:t>kr</a:t>
            </a:r>
            <a:endParaRPr lang="en-US" altLang="ko-KR" sz="1600" dirty="0">
              <a:solidFill>
                <a:srgbClr val="0000FF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10146251" y="212376"/>
            <a:ext cx="165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ea typeface="HY엽서M" panose="02030600000101010101" pitchFamily="18" charset="-127"/>
              </a:rPr>
              <a:t>2024</a:t>
            </a:r>
            <a:r>
              <a:rPr lang="ko-KR" altLang="en-US" dirty="0">
                <a:ea typeface="HY엽서M" panose="02030600000101010101" pitchFamily="18" charset="-127"/>
              </a:rPr>
              <a:t>년 </a:t>
            </a:r>
            <a:r>
              <a:rPr lang="en-US" altLang="ko-KR" dirty="0">
                <a:ea typeface="HY엽서M" panose="02030600000101010101" pitchFamily="18" charset="-127"/>
              </a:rPr>
              <a:t>11</a:t>
            </a:r>
            <a:r>
              <a:rPr lang="ko-KR" altLang="en-US" dirty="0">
                <a:ea typeface="HY엽서M" panose="02030600000101010101" pitchFamily="18" charset="-127"/>
              </a:rPr>
              <a:t>월호 </a:t>
            </a:r>
            <a:endParaRPr lang="ko-KR" alt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E15B4B-93AE-18C7-5AEC-1B8E6B276806}"/>
              </a:ext>
            </a:extLst>
          </p:cNvPr>
          <p:cNvSpPr txBox="1"/>
          <p:nvPr/>
        </p:nvSpPr>
        <p:spPr>
          <a:xfrm>
            <a:off x="6038715" y="3175044"/>
            <a:ext cx="54398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b="1" dirty="0"/>
              <a:t>공연과 자원봉사를 </a:t>
            </a:r>
            <a:r>
              <a:rPr lang="ko-KR" altLang="en-US" sz="1500" b="1" dirty="0" err="1"/>
              <a:t>와주셨습니다</a:t>
            </a:r>
            <a:r>
              <a:rPr lang="en-US" altLang="ko-KR" sz="1500" b="1" dirty="0"/>
              <a:t>.</a:t>
            </a:r>
          </a:p>
        </p:txBody>
      </p:sp>
      <p:pic>
        <p:nvPicPr>
          <p:cNvPr id="3" name="그림 2" descr="의류, 사람, 인간의 얼굴, 미소이(가) 표시된 사진&#10;&#10;자동 생성된 설명">
            <a:extLst>
              <a:ext uri="{FF2B5EF4-FFF2-40B4-BE49-F238E27FC236}">
                <a16:creationId xmlns:a16="http://schemas.microsoft.com/office/drawing/2014/main" id="{8ACA6443-DCAC-B64A-431F-68D1373D6C49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403698">
            <a:off x="7848389" y="228832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그림 7" descr="텍스트, 의류, 사람, 실내이(가) 표시된 사진&#10;&#10;자동 생성된 설명">
            <a:extLst>
              <a:ext uri="{FF2B5EF4-FFF2-40B4-BE49-F238E27FC236}">
                <a16:creationId xmlns:a16="http://schemas.microsoft.com/office/drawing/2014/main" id="{274479F2-12D3-FD8A-E11B-BB11EE4BCAF5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20438974">
            <a:off x="6503453" y="228832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그림 10" descr="의류, 사람, 여성, 인간의 얼굴이(가) 표시된 사진&#10;&#10;자동 생성된 설명">
            <a:extLst>
              <a:ext uri="{FF2B5EF4-FFF2-40B4-BE49-F238E27FC236}">
                <a16:creationId xmlns:a16="http://schemas.microsoft.com/office/drawing/2014/main" id="{27E9B04A-E139-3745-F685-38605311E433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 rot="20438974">
            <a:off x="9193325" y="228832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그림 13" descr="텍스트, 의류, 인간의 얼굴, 여성이(가) 표시된 사진&#10;&#10;자동 생성된 설명">
            <a:extLst>
              <a:ext uri="{FF2B5EF4-FFF2-40B4-BE49-F238E27FC236}">
                <a16:creationId xmlns:a16="http://schemas.microsoft.com/office/drawing/2014/main" id="{0AAD9845-E733-7BFB-C959-5F0B12A5D92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 rot="1403698">
            <a:off x="10538261" y="2288325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그림 16" descr="의류, 사람, 실내, 벽이(가) 표시된 사진&#10;&#10;자동 생성된 설명">
            <a:extLst>
              <a:ext uri="{FF2B5EF4-FFF2-40B4-BE49-F238E27FC236}">
                <a16:creationId xmlns:a16="http://schemas.microsoft.com/office/drawing/2014/main" id="{ACF99BBE-A6B5-D2FA-D6EE-22777CE7B948}"/>
              </a:ext>
            </a:extLst>
          </p:cNvPr>
          <p:cNvPicPr preferRelativeResize="0"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20771803">
            <a:off x="9193325" y="35872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9" name="그림 18" descr="의류, 사람, 실내, 천장이(가) 표시된 사진&#10;&#10;자동 생성된 설명">
            <a:extLst>
              <a:ext uri="{FF2B5EF4-FFF2-40B4-BE49-F238E27FC236}">
                <a16:creationId xmlns:a16="http://schemas.microsoft.com/office/drawing/2014/main" id="{10D17300-E5E0-51AC-735F-A6E3F673129B}"/>
              </a:ext>
            </a:extLst>
          </p:cNvPr>
          <p:cNvPicPr preferRelativeResize="0">
            <a:picLocks/>
          </p:cNvPicPr>
          <p:nvPr/>
        </p:nvPicPr>
        <p:blipFill>
          <a:blip r:embed="rId10"/>
          <a:stretch>
            <a:fillRect/>
          </a:stretch>
        </p:blipFill>
        <p:spPr>
          <a:xfrm rot="795948">
            <a:off x="7848389" y="35872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2" name="그림 21" descr="실내, 천장, 장면, 벽이(가) 표시된 사진&#10;&#10;자동 생성된 설명">
            <a:extLst>
              <a:ext uri="{FF2B5EF4-FFF2-40B4-BE49-F238E27FC236}">
                <a16:creationId xmlns:a16="http://schemas.microsoft.com/office/drawing/2014/main" id="{0143A76D-EB43-DC64-8D3D-0D2DC3FA6165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tretch>
            <a:fillRect/>
          </a:stretch>
        </p:blipFill>
        <p:spPr>
          <a:xfrm rot="795948">
            <a:off x="10538261" y="35872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5" name="그림 24" descr="실내, 테이블, 천장, 의류이(가) 표시된 사진&#10;&#10;자동 생성된 설명">
            <a:extLst>
              <a:ext uri="{FF2B5EF4-FFF2-40B4-BE49-F238E27FC236}">
                <a16:creationId xmlns:a16="http://schemas.microsoft.com/office/drawing/2014/main" id="{834CD50A-168C-694A-9C4C-772CBC83F92B}"/>
              </a:ext>
            </a:extLst>
          </p:cNvPr>
          <p:cNvPicPr preferRelativeResize="0">
            <a:picLocks/>
          </p:cNvPicPr>
          <p:nvPr/>
        </p:nvPicPr>
        <p:blipFill>
          <a:blip r:embed="rId12"/>
          <a:stretch>
            <a:fillRect/>
          </a:stretch>
        </p:blipFill>
        <p:spPr>
          <a:xfrm rot="20771803">
            <a:off x="6503453" y="3587231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7" name="그림 26" descr="실내, 의자, 의류, 사람이(가) 표시된 사진&#10;&#10;자동 생성된 설명">
            <a:extLst>
              <a:ext uri="{FF2B5EF4-FFF2-40B4-BE49-F238E27FC236}">
                <a16:creationId xmlns:a16="http://schemas.microsoft.com/office/drawing/2014/main" id="{72BBB8B3-3D15-A3C7-8E79-C704F1A658C9}"/>
              </a:ext>
            </a:extLst>
          </p:cNvPr>
          <p:cNvPicPr preferRelativeResize="0">
            <a:picLocks/>
          </p:cNvPicPr>
          <p:nvPr/>
        </p:nvPicPr>
        <p:blipFill>
          <a:blip r:embed="rId13"/>
          <a:stretch>
            <a:fillRect/>
          </a:stretch>
        </p:blipFill>
        <p:spPr>
          <a:xfrm rot="1403698">
            <a:off x="10903609" y="47693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" name="그림 29" descr="의류, 실내, 가구, 테이블이(가) 표시된 사진&#10;&#10;자동 생성된 설명">
            <a:extLst>
              <a:ext uri="{FF2B5EF4-FFF2-40B4-BE49-F238E27FC236}">
                <a16:creationId xmlns:a16="http://schemas.microsoft.com/office/drawing/2014/main" id="{94ACD579-84CA-2625-859F-258003F6F66A}"/>
              </a:ext>
            </a:extLst>
          </p:cNvPr>
          <p:cNvPicPr preferRelativeResize="0">
            <a:picLocks/>
          </p:cNvPicPr>
          <p:nvPr/>
        </p:nvPicPr>
        <p:blipFill>
          <a:blip r:embed="rId14"/>
          <a:stretch>
            <a:fillRect/>
          </a:stretch>
        </p:blipFill>
        <p:spPr>
          <a:xfrm rot="795948">
            <a:off x="10903609" y="613176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" name="그림 38" descr="의류, 실내, 사람, 신발류이(가) 표시된 사진&#10;&#10;자동 생성된 설명">
            <a:extLst>
              <a:ext uri="{FF2B5EF4-FFF2-40B4-BE49-F238E27FC236}">
                <a16:creationId xmlns:a16="http://schemas.microsoft.com/office/drawing/2014/main" id="{103F6475-EFB1-A68B-9028-E0F2BFC862C4}"/>
              </a:ext>
            </a:extLst>
          </p:cNvPr>
          <p:cNvPicPr preferRelativeResize="0">
            <a:picLocks/>
          </p:cNvPicPr>
          <p:nvPr/>
        </p:nvPicPr>
        <p:blipFill>
          <a:blip r:embed="rId15"/>
          <a:stretch>
            <a:fillRect/>
          </a:stretch>
        </p:blipFill>
        <p:spPr>
          <a:xfrm rot="20438974">
            <a:off x="9558673" y="47693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그림 41" descr="의류, 의자, 가구, 실내이(가) 표시된 사진&#10;&#10;자동 생성된 설명">
            <a:extLst>
              <a:ext uri="{FF2B5EF4-FFF2-40B4-BE49-F238E27FC236}">
                <a16:creationId xmlns:a16="http://schemas.microsoft.com/office/drawing/2014/main" id="{9A8CAC72-E42A-343C-7195-B994F6F97340}"/>
              </a:ext>
            </a:extLst>
          </p:cNvPr>
          <p:cNvPicPr preferRelativeResize="0">
            <a:picLocks/>
          </p:cNvPicPr>
          <p:nvPr/>
        </p:nvPicPr>
        <p:blipFill>
          <a:blip r:embed="rId16"/>
          <a:stretch>
            <a:fillRect/>
          </a:stretch>
        </p:blipFill>
        <p:spPr>
          <a:xfrm rot="1403698">
            <a:off x="8192457" y="47693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5" name="그림 44" descr="실내, 의류, 벽, 장면이(가) 표시된 사진&#10;&#10;자동 생성된 설명">
            <a:extLst>
              <a:ext uri="{FF2B5EF4-FFF2-40B4-BE49-F238E27FC236}">
                <a16:creationId xmlns:a16="http://schemas.microsoft.com/office/drawing/2014/main" id="{81558E31-CE14-F060-A1FF-1BD61B5CB86B}"/>
              </a:ext>
            </a:extLst>
          </p:cNvPr>
          <p:cNvPicPr preferRelativeResize="0">
            <a:picLocks/>
          </p:cNvPicPr>
          <p:nvPr/>
        </p:nvPicPr>
        <p:blipFill>
          <a:blip r:embed="rId17"/>
          <a:stretch>
            <a:fillRect/>
          </a:stretch>
        </p:blipFill>
        <p:spPr>
          <a:xfrm rot="20771803">
            <a:off x="9558673" y="613176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0" name="그림 49" descr="실내, 의류, 테이블, 가구이(가) 표시된 사진&#10;&#10;자동 생성된 설명">
            <a:extLst>
              <a:ext uri="{FF2B5EF4-FFF2-40B4-BE49-F238E27FC236}">
                <a16:creationId xmlns:a16="http://schemas.microsoft.com/office/drawing/2014/main" id="{FC0851EB-3EC0-CED5-462E-639100F2776B}"/>
              </a:ext>
            </a:extLst>
          </p:cNvPr>
          <p:cNvPicPr preferRelativeResize="0">
            <a:picLocks/>
          </p:cNvPicPr>
          <p:nvPr/>
        </p:nvPicPr>
        <p:blipFill>
          <a:blip r:embed="rId18"/>
          <a:stretch>
            <a:fillRect/>
          </a:stretch>
        </p:blipFill>
        <p:spPr>
          <a:xfrm rot="20438974">
            <a:off x="6868801" y="4769369"/>
            <a:ext cx="1080000" cy="540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5" name="그림 54" descr="실내, 의류, 가구, 사람이(가) 표시된 사진&#10;&#10;자동 생성된 설명">
            <a:extLst>
              <a:ext uri="{FF2B5EF4-FFF2-40B4-BE49-F238E27FC236}">
                <a16:creationId xmlns:a16="http://schemas.microsoft.com/office/drawing/2014/main" id="{98583AB8-319C-2B30-F469-03DC01A01BE8}"/>
              </a:ext>
            </a:extLst>
          </p:cNvPr>
          <p:cNvPicPr preferRelativeResize="0">
            <a:picLocks/>
          </p:cNvPicPr>
          <p:nvPr/>
        </p:nvPicPr>
        <p:blipFill>
          <a:blip r:embed="rId19"/>
          <a:stretch>
            <a:fillRect/>
          </a:stretch>
        </p:blipFill>
        <p:spPr>
          <a:xfrm rot="795948">
            <a:off x="8192457" y="613176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3" name="그림 62" descr="의류, 사람, 실내, 사람들이(가) 표시된 사진&#10;&#10;자동 생성된 설명">
            <a:extLst>
              <a:ext uri="{FF2B5EF4-FFF2-40B4-BE49-F238E27FC236}">
                <a16:creationId xmlns:a16="http://schemas.microsoft.com/office/drawing/2014/main" id="{47B439CA-A5EE-CC83-2652-02F5742B3C72}"/>
              </a:ext>
            </a:extLst>
          </p:cNvPr>
          <p:cNvPicPr preferRelativeResize="0">
            <a:picLocks/>
          </p:cNvPicPr>
          <p:nvPr/>
        </p:nvPicPr>
        <p:blipFill>
          <a:blip r:embed="rId20"/>
          <a:stretch>
            <a:fillRect/>
          </a:stretch>
        </p:blipFill>
        <p:spPr>
          <a:xfrm rot="20771803">
            <a:off x="6868801" y="6131769"/>
            <a:ext cx="1080000" cy="5400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 txBox="1">
            <a:spLocks/>
          </p:cNvSpPr>
          <p:nvPr/>
        </p:nvSpPr>
        <p:spPr>
          <a:xfrm>
            <a:off x="4788544" y="6383449"/>
            <a:ext cx="3589360" cy="63045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사랑과 정성으로 어르신을 섬기는 </a:t>
            </a:r>
            <a:endParaRPr kumimoji="0" lang="en-US" altLang="ko-KR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thaiDi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6699"/>
              </a:buClr>
              <a:buSzPct val="90000"/>
              <a:tabLst/>
              <a:defRPr/>
            </a:pP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ko-KR" altLang="en-US" sz="13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샤론주간보호센터장</a:t>
            </a:r>
            <a:r>
              <a:rPr kumimoji="0" lang="ko-KR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드림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43" y="6412034"/>
            <a:ext cx="319312" cy="278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텍스트 개체 틀 15"/>
          <p:cNvSpPr txBox="1">
            <a:spLocks/>
          </p:cNvSpPr>
          <p:nvPr/>
        </p:nvSpPr>
        <p:spPr bwMode="gray">
          <a:xfrm>
            <a:off x="196796" y="3304074"/>
            <a:ext cx="1839038" cy="403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 3" pitchFamily="18" charset="2"/>
              <a:buNone/>
              <a:tabLst/>
              <a:defRPr/>
            </a:pPr>
            <a:r>
              <a:rPr lang="en-US" altLang="ko-KR" sz="2300" b="1" u="sng" dirty="0">
                <a:latin typeface="+mn-ea"/>
              </a:rPr>
              <a:t>11</a:t>
            </a:r>
            <a:r>
              <a:rPr kumimoji="0" lang="ko-KR" altLang="en-US" sz="2300" b="1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cs typeface="+mn-cs"/>
              </a:rPr>
              <a:t>월의 알림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7863" y="623658"/>
            <a:ext cx="6800897" cy="2394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solidFill>
                  <a:srgbClr val="433021"/>
                </a:solidFill>
                <a:latin typeface="HY엽서L" pitchFamily="18" charset="-127"/>
                <a:ea typeface="HY엽서L" pitchFamily="18" charset="-127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안녕하세요</a:t>
            </a:r>
            <a:r>
              <a:rPr lang="en-US" altLang="ko-KR" sz="1300" b="1" dirty="0">
                <a:latin typeface="+mj-ea"/>
                <a:ea typeface="+mj-ea"/>
              </a:rPr>
              <a:t>! </a:t>
            </a:r>
            <a:r>
              <a:rPr lang="ko-KR" altLang="en-US" sz="1300" b="1" dirty="0">
                <a:latin typeface="+mj-ea"/>
                <a:ea typeface="+mj-ea"/>
              </a:rPr>
              <a:t>일교차가 큰 날씨로 건강이 걱정되는 </a:t>
            </a:r>
            <a:r>
              <a:rPr lang="en-US" altLang="ko-KR" sz="1300" b="1" dirty="0">
                <a:latin typeface="+mj-ea"/>
                <a:ea typeface="+mj-ea"/>
              </a:rPr>
              <a:t>11</a:t>
            </a:r>
            <a:r>
              <a:rPr lang="ko-KR" altLang="en-US" sz="1300" b="1" dirty="0">
                <a:latin typeface="+mj-ea"/>
                <a:ea typeface="+mj-ea"/>
              </a:rPr>
              <a:t>월입니다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저희 주간보호센터에서는 매일 센터내 방역과 소독을 하고 있으며 마스크 착용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 </a:t>
            </a:r>
            <a:r>
              <a:rPr lang="ko-KR" altLang="en-US" sz="1300" b="1" dirty="0">
                <a:latin typeface="+mj-ea"/>
                <a:ea typeface="+mj-ea"/>
              </a:rPr>
              <a:t>발열체크</a:t>
            </a:r>
            <a:r>
              <a:rPr lang="en-US" altLang="ko-KR" sz="1300" b="1" dirty="0">
                <a:latin typeface="+mj-ea"/>
                <a:ea typeface="+mj-ea"/>
              </a:rPr>
              <a:t>, </a:t>
            </a:r>
            <a:r>
              <a:rPr lang="ko-KR" altLang="en-US" sz="1300" b="1" dirty="0">
                <a:latin typeface="+mj-ea"/>
                <a:ea typeface="+mj-ea"/>
              </a:rPr>
              <a:t>손소독제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비치 등 어르신들의 건강과 안전을 위해 최선을 다하고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어르신들을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사랑과 정성으로 내 </a:t>
            </a:r>
            <a:r>
              <a:rPr lang="ko-KR" altLang="en-US" sz="1300" b="1" dirty="0" err="1">
                <a:latin typeface="+mj-ea"/>
                <a:ea typeface="+mj-ea"/>
              </a:rPr>
              <a:t>부모님처럼</a:t>
            </a: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안전하게 섬기고 있으며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어르신들 특성에 맞는 맞춤형 프로그램</a:t>
            </a:r>
            <a:r>
              <a:rPr lang="en-US" altLang="ko-KR" sz="1300" b="1" dirty="0">
                <a:latin typeface="+mj-ea"/>
                <a:ea typeface="+mj-ea"/>
              </a:rPr>
              <a:t>(</a:t>
            </a:r>
            <a:r>
              <a:rPr lang="ko-KR" altLang="en-US" sz="1300" b="1" dirty="0">
                <a:latin typeface="+mj-ea"/>
                <a:ea typeface="+mj-ea"/>
              </a:rPr>
              <a:t>외부강사</a:t>
            </a:r>
            <a:r>
              <a:rPr lang="en-US" altLang="ko-KR" sz="1300" b="1" dirty="0">
                <a:latin typeface="+mj-ea"/>
                <a:ea typeface="+mj-ea"/>
              </a:rPr>
              <a:t>)</a:t>
            </a:r>
            <a:r>
              <a:rPr lang="ko-KR" altLang="en-US" sz="1300" b="1" dirty="0">
                <a:latin typeface="+mj-ea"/>
                <a:ea typeface="+mj-ea"/>
              </a:rPr>
              <a:t>으로 진행하고 있습니다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ko-KR" altLang="en-US" sz="1300" b="1" dirty="0">
                <a:latin typeface="+mj-ea"/>
                <a:ea typeface="+mj-ea"/>
              </a:rPr>
              <a:t>  앞으로도 어르신들의 건강하고 평안한 노후생활을 즐겁고 행복하게 하시도록</a:t>
            </a:r>
            <a:endParaRPr lang="en-US" altLang="ko-KR" sz="1300" b="1" dirty="0">
              <a:latin typeface="+mj-ea"/>
              <a:ea typeface="+mj-ea"/>
            </a:endParaRPr>
          </a:p>
          <a:p>
            <a:pPr lvl="0" latinLnBrk="1">
              <a:lnSpc>
                <a:spcPct val="150000"/>
              </a:lnSpc>
              <a:spcBef>
                <a:spcPct val="20000"/>
              </a:spcBef>
            </a:pPr>
            <a:r>
              <a:rPr lang="en-US" altLang="ko-KR" sz="1300" b="1" dirty="0">
                <a:latin typeface="+mj-ea"/>
                <a:ea typeface="+mj-ea"/>
              </a:rPr>
              <a:t> </a:t>
            </a:r>
            <a:r>
              <a:rPr lang="ko-KR" altLang="en-US" sz="1300" b="1" dirty="0">
                <a:latin typeface="+mj-ea"/>
                <a:ea typeface="+mj-ea"/>
              </a:rPr>
              <a:t> 도와드리는 </a:t>
            </a:r>
            <a:r>
              <a:rPr lang="ko-KR" altLang="en-US" sz="1300" b="1" dirty="0" err="1">
                <a:latin typeface="+mj-ea"/>
                <a:ea typeface="+mj-ea"/>
              </a:rPr>
              <a:t>샤론주간보호센터가</a:t>
            </a:r>
            <a:r>
              <a:rPr lang="ko-KR" altLang="en-US" sz="1300" b="1" dirty="0">
                <a:latin typeface="+mj-ea"/>
                <a:ea typeface="+mj-ea"/>
              </a:rPr>
              <a:t> 되겠습니다</a:t>
            </a:r>
            <a:r>
              <a:rPr lang="en-US" altLang="ko-KR" sz="1300" b="1" dirty="0">
                <a:latin typeface="+mj-ea"/>
                <a:ea typeface="+mj-ea"/>
              </a:rPr>
              <a:t>.</a:t>
            </a:r>
            <a:r>
              <a:rPr lang="ko-KR" altLang="en-US" sz="1300" b="1" dirty="0">
                <a:latin typeface="+mj-ea"/>
                <a:ea typeface="+mj-ea"/>
              </a:rPr>
              <a:t> 사랑하고 축복합니다</a:t>
            </a:r>
            <a:r>
              <a:rPr lang="en-US" altLang="ko-KR" sz="1300" b="1" dirty="0">
                <a:latin typeface="+mj-ea"/>
                <a:ea typeface="+mj-ea"/>
              </a:rPr>
              <a:t>. ♡</a:t>
            </a:r>
          </a:p>
        </p:txBody>
      </p:sp>
      <p:pic>
        <p:nvPicPr>
          <p:cNvPr id="9" name="Picture 2" descr="C:\Users\NCOM\Desktop\KakaoTalk_20190809_1010096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46" y="688279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0" name="직사각형 9"/>
          <p:cNvSpPr/>
          <p:nvPr/>
        </p:nvSpPr>
        <p:spPr>
          <a:xfrm>
            <a:off x="2567066" y="111523"/>
            <a:ext cx="1191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/>
              <a:t>인사말씀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825270" y="404245"/>
            <a:ext cx="1108795" cy="369332"/>
          </a:xfrm>
          <a:prstGeom prst="rect">
            <a:avLst/>
          </a:prstGeom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600000" rev="120000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바다L" pitchFamily="18" charset="-127"/>
                <a:ea typeface="HY바다L" pitchFamily="18" charset="-127"/>
              </a:rPr>
              <a:t>센터전경</a:t>
            </a:r>
          </a:p>
        </p:txBody>
      </p:sp>
      <p:pic>
        <p:nvPicPr>
          <p:cNvPr id="12" name="Picture 2" descr="C:\Users\NCOM\Desktop\KakaoTalk_20190809_101009693.jpg">
            <a:extLst>
              <a:ext uri="{FF2B5EF4-FFF2-40B4-BE49-F238E27FC236}">
                <a16:creationId xmlns:a16="http://schemas.microsoft.com/office/drawing/2014/main" id="{E0F0F463-BF7F-4D0B-AC63-0A52F27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9334" y="746393"/>
            <a:ext cx="3724980" cy="48030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scene3d>
            <a:camera prst="perspectiveContrastingRightFacing">
              <a:rot lat="1200000" lon="19800000" rev="1200000"/>
            </a:camera>
            <a:lightRig rig="threePt" dir="t"/>
          </a:scene3d>
        </p:spPr>
      </p:pic>
      <p:sp>
        <p:nvSpPr>
          <p:cNvPr id="13" name="내용 개체 틀 4">
            <a:extLst>
              <a:ext uri="{FF2B5EF4-FFF2-40B4-BE49-F238E27FC236}">
                <a16:creationId xmlns:a16="http://schemas.microsoft.com/office/drawing/2014/main" id="{56C46D61-7093-43BF-8CB7-02BD80F4438B}"/>
              </a:ext>
            </a:extLst>
          </p:cNvPr>
          <p:cNvSpPr txBox="1">
            <a:spLocks/>
          </p:cNvSpPr>
          <p:nvPr/>
        </p:nvSpPr>
        <p:spPr>
          <a:xfrm>
            <a:off x="196796" y="3768432"/>
            <a:ext cx="7813033" cy="2297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월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간  식단표가  필요하시면  센터로  전화주세요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어르신 개인물품 중 귀중품은 소지하지  않도록  해주세요 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  <a:endParaRPr kumimoji="0" lang="en-US" altLang="ko-KR" sz="13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■ </a:t>
            </a:r>
            <a:r>
              <a:rPr lang="ko-KR" altLang="en-US" sz="1350" b="1" dirty="0">
                <a:solidFill>
                  <a:srgbClr val="000000"/>
                </a:solidFill>
              </a:rPr>
              <a:t>환절기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건강관리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감기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식중독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코로나 등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에 </a:t>
            </a:r>
            <a:r>
              <a:rPr kumimoji="0" lang="ko-KR" alt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신경써주시기</a:t>
            </a:r>
            <a:r>
              <a:rPr kumimoji="0" lang="ko-KR" alt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바랍니다</a:t>
            </a:r>
            <a:r>
              <a:rPr kumimoji="0" lang="en-US" altLang="ko-KR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가정내 코로나감염 및 각종 전염병 예방에 한번 더 </a:t>
            </a:r>
            <a:r>
              <a:rPr lang="ko-KR" altLang="en-US" sz="1350" b="1" dirty="0" err="1">
                <a:solidFill>
                  <a:srgbClr val="000000"/>
                </a:solidFill>
              </a:rPr>
              <a:t>신경써주시기</a:t>
            </a:r>
            <a:r>
              <a:rPr lang="ko-KR" altLang="en-US" sz="1350" b="1" dirty="0">
                <a:solidFill>
                  <a:srgbClr val="000000"/>
                </a:solidFill>
              </a:rPr>
              <a:t>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 (</a:t>
            </a:r>
            <a:r>
              <a:rPr lang="ko-KR" altLang="en-US" sz="1350" b="1" dirty="0">
                <a:solidFill>
                  <a:srgbClr val="000000"/>
                </a:solidFill>
              </a:rPr>
              <a:t>마스크 착용</a:t>
            </a:r>
            <a:r>
              <a:rPr lang="en-US" altLang="ko-KR" sz="1350" b="1" dirty="0">
                <a:solidFill>
                  <a:srgbClr val="000000"/>
                </a:solidFill>
              </a:rPr>
              <a:t>, </a:t>
            </a:r>
            <a:r>
              <a:rPr lang="ko-KR" altLang="en-US" sz="1350" b="1" dirty="0" err="1">
                <a:solidFill>
                  <a:srgbClr val="000000"/>
                </a:solidFill>
              </a:rPr>
              <a:t>손씻기</a:t>
            </a:r>
            <a:r>
              <a:rPr lang="ko-KR" altLang="en-US" sz="1350" b="1" dirty="0">
                <a:solidFill>
                  <a:srgbClr val="000000"/>
                </a:solidFill>
              </a:rPr>
              <a:t> 등</a:t>
            </a:r>
            <a:r>
              <a:rPr lang="en-US" altLang="ko-KR" sz="1350" b="1" dirty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생신잔치를 개별적으로 원하시는 분께서는 미리 연락주시기 바랍니다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  <a:p>
            <a:pPr lvl="0">
              <a:lnSpc>
                <a:spcPct val="150000"/>
              </a:lnSpc>
              <a:defRPr/>
            </a:pPr>
            <a:r>
              <a:rPr lang="ko-KR" altLang="en-US" sz="1350" b="1" dirty="0">
                <a:solidFill>
                  <a:srgbClr val="000000"/>
                </a:solidFill>
              </a:rPr>
              <a:t>■ 어르신들을 위해 힘써 주시는 모든 자원봉사자분들과 후원자분들께  </a:t>
            </a:r>
            <a:endParaRPr lang="en-US" altLang="ko-KR" sz="1350" b="1" dirty="0">
              <a:solidFill>
                <a:srgbClr val="000000"/>
              </a:solidFill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1350" b="1" dirty="0">
                <a:solidFill>
                  <a:srgbClr val="000000"/>
                </a:solidFill>
              </a:rPr>
              <a:t>     </a:t>
            </a:r>
            <a:r>
              <a:rPr lang="ko-KR" altLang="en-US" sz="1350" b="1" dirty="0">
                <a:solidFill>
                  <a:srgbClr val="000000"/>
                </a:solidFill>
              </a:rPr>
              <a:t>감사드리며 가정의 평안과 행복을 기원합니다</a:t>
            </a:r>
            <a:r>
              <a:rPr lang="en-US" altLang="ko-KR" sz="1350" b="1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TM10237560[[fn=메모 테마]]</Template>
  <TotalTime>18247</TotalTime>
  <Words>284</Words>
  <Application>Microsoft Office PowerPoint</Application>
  <PresentationFormat>와이드스크린</PresentationFormat>
  <Paragraphs>77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3" baseType="lpstr">
      <vt:lpstr>HY바다L</vt:lpstr>
      <vt:lpstr>HY엽서L</vt:lpstr>
      <vt:lpstr>HY엽서M</vt:lpstr>
      <vt:lpstr>맑은 고딕</vt:lpstr>
      <vt:lpstr>휴먼매직체</vt:lpstr>
      <vt:lpstr>Arial</vt:lpstr>
      <vt:lpstr>Corbel</vt:lpstr>
      <vt:lpstr>Wingdings</vt:lpstr>
      <vt:lpstr>Wingdings 2</vt:lpstr>
      <vt:lpstr>Wingdings 3</vt:lpstr>
      <vt:lpstr>New_Education03</vt:lpstr>
      <vt:lpstr> 샤론주간보호센터   월간소식지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샤론   소식지</dc:title>
  <dc:creator>HOME</dc:creator>
  <cp:lastModifiedBy>배진순</cp:lastModifiedBy>
  <cp:revision>2062</cp:revision>
  <cp:lastPrinted>2023-11-30T06:06:08Z</cp:lastPrinted>
  <dcterms:created xsi:type="dcterms:W3CDTF">2019-08-02T01:02:04Z</dcterms:created>
  <dcterms:modified xsi:type="dcterms:W3CDTF">2024-11-05T04:35:36Z</dcterms:modified>
</cp:coreProperties>
</file>